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1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CABF"/>
    <a:srgbClr val="1DC8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2/1/2024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8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avi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461CF-4F1D-4B08-13F6-E07559C63C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0572000" cy="1686187"/>
          </a:xfrm>
        </p:spPr>
        <p:txBody>
          <a:bodyPr/>
          <a:lstStyle/>
          <a:p>
            <a:r>
              <a:rPr lang="en-US" dirty="0"/>
              <a:t>Human Computer Interaction</a:t>
            </a:r>
            <a:br>
              <a:rPr lang="en-US" dirty="0"/>
            </a:br>
            <a:endParaRPr lang="hr-H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0C0F7-1809-ABD6-3656-44D7756340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</a:t>
            </a:r>
            <a:r>
              <a:rPr lang="en-US" dirty="0" err="1"/>
              <a:t>Katalini</a:t>
            </a:r>
            <a:r>
              <a:rPr lang="hr-HR" dirty="0"/>
              <a:t>ć </a:t>
            </a:r>
            <a:r>
              <a:rPr lang="en-US" dirty="0"/>
              <a:t>&amp; Filip </a:t>
            </a:r>
            <a:r>
              <a:rPr lang="en-US" dirty="0" err="1"/>
              <a:t>Jovanovi</a:t>
            </a:r>
            <a:r>
              <a:rPr lang="hr-HR" dirty="0"/>
              <a:t>ć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2CC42F5-CA8C-D64D-CDC2-0D1A76969B60}"/>
              </a:ext>
            </a:extLst>
          </p:cNvPr>
          <p:cNvSpPr txBox="1">
            <a:spLocks/>
          </p:cNvSpPr>
          <p:nvPr/>
        </p:nvSpPr>
        <p:spPr>
          <a:xfrm>
            <a:off x="0" y="2284724"/>
            <a:ext cx="8596854" cy="3431097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Project:</a:t>
            </a:r>
          </a:p>
          <a:p>
            <a:r>
              <a:rPr lang="en-US" dirty="0"/>
              <a:t>Eye tracking &amp; Keyboards</a:t>
            </a:r>
            <a:br>
              <a:rPr lang="en-US" dirty="0"/>
            </a:b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221014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number of red bars&#10;&#10;Description automatically generated">
            <a:extLst>
              <a:ext uri="{FF2B5EF4-FFF2-40B4-BE49-F238E27FC236}">
                <a16:creationId xmlns:a16="http://schemas.microsoft.com/office/drawing/2014/main" id="{33824330-383E-16AB-0D14-C3E4CFAEF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91" y="914906"/>
            <a:ext cx="4772709" cy="4860744"/>
          </a:xfrm>
          <a:prstGeom prst="rect">
            <a:avLst/>
          </a:prstGeom>
        </p:spPr>
      </p:pic>
      <p:pic>
        <p:nvPicPr>
          <p:cNvPr id="5" name="Picture 4" descr="A graph with red bars&#10;&#10;Description automatically generated">
            <a:extLst>
              <a:ext uri="{FF2B5EF4-FFF2-40B4-BE49-F238E27FC236}">
                <a16:creationId xmlns:a16="http://schemas.microsoft.com/office/drawing/2014/main" id="{E46BD17F-2859-2ED8-575D-1F82FBF15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7357" y="914906"/>
            <a:ext cx="4785286" cy="48607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13E9FF-023A-CF07-8B79-E09DF91C6F8E}"/>
              </a:ext>
            </a:extLst>
          </p:cNvPr>
          <p:cNvSpPr txBox="1"/>
          <p:nvPr/>
        </p:nvSpPr>
        <p:spPr>
          <a:xfrm>
            <a:off x="713691" y="545574"/>
            <a:ext cx="338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error rate</a:t>
            </a:r>
            <a:endParaRPr lang="hr-H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43E7B5-B6E0-DCC1-692F-3C67B2F90BE5}"/>
              </a:ext>
            </a:extLst>
          </p:cNvPr>
          <p:cNvSpPr txBox="1"/>
          <p:nvPr/>
        </p:nvSpPr>
        <p:spPr>
          <a:xfrm>
            <a:off x="9220000" y="545574"/>
            <a:ext cx="2531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 total error rate</a:t>
            </a:r>
            <a:endParaRPr lang="hr-HR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01F5CAFD-D778-EE8A-6C8A-2219CAC4ADD1}"/>
              </a:ext>
            </a:extLst>
          </p:cNvPr>
          <p:cNvSpPr/>
          <p:nvPr/>
        </p:nvSpPr>
        <p:spPr>
          <a:xfrm>
            <a:off x="5486399" y="3247053"/>
            <a:ext cx="1340957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87E542-404D-196F-AC0A-74FB4EED653E}"/>
              </a:ext>
            </a:extLst>
          </p:cNvPr>
          <p:cNvSpPr txBox="1"/>
          <p:nvPr/>
        </p:nvSpPr>
        <p:spPr>
          <a:xfrm>
            <a:off x="451223" y="6144982"/>
            <a:ext cx="11411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BCC0C3"/>
                </a:solidFill>
                <a:effectLst/>
                <a:latin typeface="arial" panose="020B0604020202020204" pitchFamily="34" charset="0"/>
              </a:rPr>
              <a:t>1 – (the percent of words that were correctly typed out of the total number of words) = Total error rate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76013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5E2BC01C-B0C3-4993-9915-3DEB5571E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FFFFFF"/>
          </a:solidFill>
          <a:ln/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pic>
        <p:nvPicPr>
          <p:cNvPr id="5" name="Picture 4" descr="A graph with different colored bars&#10;&#10;Description automatically generated">
            <a:extLst>
              <a:ext uri="{FF2B5EF4-FFF2-40B4-BE49-F238E27FC236}">
                <a16:creationId xmlns:a16="http://schemas.microsoft.com/office/drawing/2014/main" id="{69FE0315-A861-B6FA-DE27-96A6E7430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38" y="136466"/>
            <a:ext cx="4774494" cy="5600581"/>
          </a:xfrm>
          <a:prstGeom prst="rect">
            <a:avLst/>
          </a:prstGeom>
        </p:spPr>
      </p:pic>
      <p:pic>
        <p:nvPicPr>
          <p:cNvPr id="3" name="Picture 2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10168F25-D2B4-B5AB-A3E3-7EFBD2140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610" y="136466"/>
            <a:ext cx="4774493" cy="55679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46326A-95FC-860E-5478-DD2E5C585C2A}"/>
              </a:ext>
            </a:extLst>
          </p:cNvPr>
          <p:cNvSpPr txBox="1"/>
          <p:nvPr/>
        </p:nvSpPr>
        <p:spPr>
          <a:xfrm>
            <a:off x="417864" y="6211669"/>
            <a:ext cx="11879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Both figures serve as a clear representation of WPM or TER means for each combination of keyboard layout and input method. Bar plots show deviations from the mean with lines o top of each bar.  </a:t>
            </a:r>
            <a:endParaRPr lang="hr-H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5B3EAB-4465-4C41-FE45-D280985CD7B8}"/>
              </a:ext>
            </a:extLst>
          </p:cNvPr>
          <p:cNvSpPr txBox="1"/>
          <p:nvPr/>
        </p:nvSpPr>
        <p:spPr>
          <a:xfrm>
            <a:off x="5021382" y="3019181"/>
            <a:ext cx="125547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Total</a:t>
            </a:r>
          </a:p>
          <a:p>
            <a:r>
              <a:rPr lang="en-US" dirty="0">
                <a:solidFill>
                  <a:schemeClr val="bg1"/>
                </a:solidFill>
              </a:rPr>
              <a:t>Error</a:t>
            </a:r>
          </a:p>
          <a:p>
            <a:r>
              <a:rPr lang="en-US" dirty="0">
                <a:solidFill>
                  <a:schemeClr val="bg1"/>
                </a:solidFill>
              </a:rPr>
              <a:t>Rate</a:t>
            </a:r>
          </a:p>
          <a:p>
            <a:r>
              <a:rPr lang="en-US" dirty="0">
                <a:solidFill>
                  <a:schemeClr val="bg1"/>
                </a:solidFill>
              </a:rPr>
              <a:t>Mean &amp;</a:t>
            </a:r>
          </a:p>
          <a:p>
            <a:r>
              <a:rPr lang="en-US" dirty="0">
                <a:solidFill>
                  <a:schemeClr val="bg1"/>
                </a:solidFill>
              </a:rPr>
              <a:t>Deviation</a:t>
            </a:r>
            <a:endParaRPr lang="hr-HR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96CA2A-0ED2-EC42-8633-2415B3D03F98}"/>
              </a:ext>
            </a:extLst>
          </p:cNvPr>
          <p:cNvSpPr txBox="1"/>
          <p:nvPr/>
        </p:nvSpPr>
        <p:spPr>
          <a:xfrm>
            <a:off x="6222266" y="293187"/>
            <a:ext cx="125547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Words</a:t>
            </a:r>
          </a:p>
          <a:p>
            <a:r>
              <a:rPr lang="en-US" dirty="0">
                <a:solidFill>
                  <a:schemeClr val="bg1"/>
                </a:solidFill>
              </a:rPr>
              <a:t>Per</a:t>
            </a:r>
          </a:p>
          <a:p>
            <a:r>
              <a:rPr lang="en-US" dirty="0">
                <a:solidFill>
                  <a:schemeClr val="bg1"/>
                </a:solidFill>
              </a:rPr>
              <a:t>Minute</a:t>
            </a:r>
          </a:p>
          <a:p>
            <a:r>
              <a:rPr lang="en-US" dirty="0">
                <a:solidFill>
                  <a:schemeClr val="bg1"/>
                </a:solidFill>
              </a:rPr>
              <a:t>Mean &amp;</a:t>
            </a:r>
          </a:p>
          <a:p>
            <a:r>
              <a:rPr lang="en-US" dirty="0">
                <a:solidFill>
                  <a:schemeClr val="bg1"/>
                </a:solidFill>
              </a:rPr>
              <a:t>Deviation</a:t>
            </a:r>
          </a:p>
        </p:txBody>
      </p:sp>
      <p:sp>
        <p:nvSpPr>
          <p:cNvPr id="9" name="Arrow: Bent 8">
            <a:extLst>
              <a:ext uri="{FF2B5EF4-FFF2-40B4-BE49-F238E27FC236}">
                <a16:creationId xmlns:a16="http://schemas.microsoft.com/office/drawing/2014/main" id="{626485C6-0628-1F21-D035-4402FA2DAF83}"/>
              </a:ext>
            </a:extLst>
          </p:cNvPr>
          <p:cNvSpPr/>
          <p:nvPr/>
        </p:nvSpPr>
        <p:spPr>
          <a:xfrm flipH="1">
            <a:off x="5106369" y="2333707"/>
            <a:ext cx="329696" cy="685474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>
              <a:solidFill>
                <a:schemeClr val="tx1"/>
              </a:solidFill>
            </a:endParaRPr>
          </a:p>
        </p:txBody>
      </p:sp>
      <p:sp>
        <p:nvSpPr>
          <p:cNvPr id="11" name="Arrow: Bent 10">
            <a:extLst>
              <a:ext uri="{FF2B5EF4-FFF2-40B4-BE49-F238E27FC236}">
                <a16:creationId xmlns:a16="http://schemas.microsoft.com/office/drawing/2014/main" id="{C517917A-3EE9-8A30-3115-688E99E534BA}"/>
              </a:ext>
            </a:extLst>
          </p:cNvPr>
          <p:cNvSpPr/>
          <p:nvPr/>
        </p:nvSpPr>
        <p:spPr>
          <a:xfrm rot="10800000" flipH="1">
            <a:off x="6755937" y="1779342"/>
            <a:ext cx="329696" cy="685474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1064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09AC471C-95B6-95AD-5952-E5B9B4099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46" y="139957"/>
            <a:ext cx="5553001" cy="5244082"/>
          </a:xfrm>
          <a:prstGeom prst="rect">
            <a:avLst/>
          </a:prstGeom>
        </p:spPr>
      </p:pic>
      <p:pic>
        <p:nvPicPr>
          <p:cNvPr id="5" name="Picture 4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4A818F52-EEDA-DCFD-A793-FDD8BF5A7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327" y="1475499"/>
            <a:ext cx="5648128" cy="52425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2401D6-6A07-D448-A1BC-80C0CC4C30B7}"/>
              </a:ext>
            </a:extLst>
          </p:cNvPr>
          <p:cNvSpPr txBox="1"/>
          <p:nvPr/>
        </p:nvSpPr>
        <p:spPr>
          <a:xfrm>
            <a:off x="251927" y="5517714"/>
            <a:ext cx="53574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graphs show quadrant layout keyboard in combination with free roam or left-right input method and their respective mean WPM and mean TER.</a:t>
            </a:r>
            <a:endParaRPr lang="hr-H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3407BE-1BC1-8299-BC09-713A9B998775}"/>
              </a:ext>
            </a:extLst>
          </p:cNvPr>
          <p:cNvSpPr txBox="1"/>
          <p:nvPr/>
        </p:nvSpPr>
        <p:spPr>
          <a:xfrm>
            <a:off x="6487453" y="154871"/>
            <a:ext cx="5457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y-axis (blue) </a:t>
            </a:r>
            <a:r>
              <a:rPr lang="en-US" dirty="0"/>
              <a:t>-&gt; mean words per minute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y-axis (red) </a:t>
            </a:r>
            <a:r>
              <a:rPr lang="en-US" dirty="0"/>
              <a:t>-&gt; mean total error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x-axis -&gt; subject number</a:t>
            </a:r>
            <a:endParaRPr lang="hr-H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56C5FA-F965-7CAE-F8A2-4A61C4DE83F7}"/>
              </a:ext>
            </a:extLst>
          </p:cNvPr>
          <p:cNvSpPr txBox="1"/>
          <p:nvPr/>
        </p:nvSpPr>
        <p:spPr>
          <a:xfrm>
            <a:off x="5846273" y="2413337"/>
            <a:ext cx="4043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</a:p>
          <a:p>
            <a:r>
              <a:rPr lang="en-US" dirty="0"/>
              <a:t>A</a:t>
            </a:r>
          </a:p>
          <a:p>
            <a:r>
              <a:rPr lang="en-US" dirty="0"/>
              <a:t>D</a:t>
            </a:r>
          </a:p>
          <a:p>
            <a:r>
              <a:rPr lang="en-US" dirty="0"/>
              <a:t>R</a:t>
            </a:r>
          </a:p>
          <a:p>
            <a:r>
              <a:rPr lang="en-US" dirty="0"/>
              <a:t>A</a:t>
            </a:r>
          </a:p>
          <a:p>
            <a:r>
              <a:rPr lang="en-US" dirty="0"/>
              <a:t>N</a:t>
            </a:r>
          </a:p>
          <a:p>
            <a:r>
              <a:rPr lang="en-US" dirty="0"/>
              <a:t>T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057766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72401D6-6A07-D448-A1BC-80C0CC4C30B7}"/>
              </a:ext>
            </a:extLst>
          </p:cNvPr>
          <p:cNvSpPr txBox="1"/>
          <p:nvPr/>
        </p:nvSpPr>
        <p:spPr>
          <a:xfrm>
            <a:off x="251927" y="5517714"/>
            <a:ext cx="53574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graphs show qwerty layout keyboard in combination with free roam or left-right input method and their respective mean WPM and mean TER.</a:t>
            </a:r>
            <a:endParaRPr lang="hr-H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3407BE-1BC1-8299-BC09-713A9B998775}"/>
              </a:ext>
            </a:extLst>
          </p:cNvPr>
          <p:cNvSpPr txBox="1"/>
          <p:nvPr/>
        </p:nvSpPr>
        <p:spPr>
          <a:xfrm>
            <a:off x="6487453" y="154871"/>
            <a:ext cx="5457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y-axis (blue) </a:t>
            </a:r>
            <a:r>
              <a:rPr lang="en-US" dirty="0"/>
              <a:t>-&gt; mean words per minute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y-axis (red) </a:t>
            </a:r>
            <a:r>
              <a:rPr lang="en-US" dirty="0"/>
              <a:t>-&gt; mean total error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x-axis -&gt; subject number</a:t>
            </a:r>
            <a:endParaRPr lang="hr-HR" dirty="0"/>
          </a:p>
        </p:txBody>
      </p:sp>
      <p:pic>
        <p:nvPicPr>
          <p:cNvPr id="4" name="Picture 3" descr="A graph of a graph&#10;&#10;Description automatically generated">
            <a:extLst>
              <a:ext uri="{FF2B5EF4-FFF2-40B4-BE49-F238E27FC236}">
                <a16:creationId xmlns:a16="http://schemas.microsoft.com/office/drawing/2014/main" id="{79F1DA1D-6B01-A8A5-D07C-4A97E0065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10" y="139957"/>
            <a:ext cx="5539638" cy="5246893"/>
          </a:xfrm>
          <a:prstGeom prst="rect">
            <a:avLst/>
          </a:prstGeom>
        </p:spPr>
      </p:pic>
      <p:pic>
        <p:nvPicPr>
          <p:cNvPr id="9" name="Picture 8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9AED4E3D-D3C2-76A6-AABA-AB8D7C9FB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742" y="1456236"/>
            <a:ext cx="5645296" cy="52468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8E0B70-0B0C-968E-9E2E-1770AD5E33BB}"/>
              </a:ext>
            </a:extLst>
          </p:cNvPr>
          <p:cNvSpPr txBox="1"/>
          <p:nvPr/>
        </p:nvSpPr>
        <p:spPr>
          <a:xfrm>
            <a:off x="5846273" y="2413337"/>
            <a:ext cx="4043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</a:p>
          <a:p>
            <a:r>
              <a:rPr lang="en-US" dirty="0"/>
              <a:t>W</a:t>
            </a:r>
          </a:p>
          <a:p>
            <a:r>
              <a:rPr lang="en-US" dirty="0"/>
              <a:t>E</a:t>
            </a:r>
          </a:p>
          <a:p>
            <a:r>
              <a:rPr lang="en-US" dirty="0"/>
              <a:t>R</a:t>
            </a:r>
          </a:p>
          <a:p>
            <a:r>
              <a:rPr lang="en-US" dirty="0"/>
              <a:t>T</a:t>
            </a:r>
          </a:p>
          <a:p>
            <a:r>
              <a:rPr lang="en-US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19005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E6FD7A0-31E2-4C4B-AF3D-640B36C7D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498" y="2260600"/>
            <a:ext cx="4980430" cy="4231640"/>
          </a:xfrm>
        </p:spPr>
        <p:txBody>
          <a:bodyPr>
            <a:normAutofit/>
          </a:bodyPr>
          <a:lstStyle/>
          <a:p>
            <a:r>
              <a:rPr lang="en-US" sz="1600" dirty="0"/>
              <a:t>Reorganized data and grouped by trials across all combinations of keyboard layouts  and all participants.</a:t>
            </a:r>
          </a:p>
          <a:p>
            <a:r>
              <a:rPr lang="en-US" sz="1600" dirty="0"/>
              <a:t>Shows: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Mean words per minute( graph 1) and mean total error rate ( graph 2)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Minimum words per minute( graph 1) and mean total error rate ( graph 2)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Maximum words per minute( graph 1) and mean total error rate ( graph 2) </a:t>
            </a:r>
            <a:endParaRPr lang="hr-HR" sz="1600" dirty="0"/>
          </a:p>
        </p:txBody>
      </p:sp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5081141D-C1B0-F679-5500-84A517E0E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92" y="658313"/>
            <a:ext cx="4906213" cy="1192713"/>
          </a:xfrm>
          <a:prstGeom prst="rect">
            <a:avLst/>
          </a:prstGeom>
          <a:ln w="38100" cap="sq">
            <a:solidFill>
              <a:srgbClr val="1DC8BE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906213"/>
                      <a:gd name="connsiteY0" fmla="*/ 0 h 1192713"/>
                      <a:gd name="connsiteX1" fmla="*/ 4906213 w 4906213"/>
                      <a:gd name="connsiteY1" fmla="*/ 0 h 1192713"/>
                      <a:gd name="connsiteX2" fmla="*/ 4906213 w 4906213"/>
                      <a:gd name="connsiteY2" fmla="*/ 1192713 h 1192713"/>
                      <a:gd name="connsiteX3" fmla="*/ 0 w 4906213"/>
                      <a:gd name="connsiteY3" fmla="*/ 1192713 h 1192713"/>
                      <a:gd name="connsiteX4" fmla="*/ 0 w 4906213"/>
                      <a:gd name="connsiteY4" fmla="*/ 0 h 11927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6213" h="1192713" fill="none" extrusionOk="0">
                        <a:moveTo>
                          <a:pt x="0" y="0"/>
                        </a:moveTo>
                        <a:cubicBezTo>
                          <a:pt x="1351244" y="-49533"/>
                          <a:pt x="2578975" y="-14809"/>
                          <a:pt x="4906213" y="0"/>
                        </a:cubicBezTo>
                        <a:cubicBezTo>
                          <a:pt x="4894289" y="359305"/>
                          <a:pt x="4873060" y="743287"/>
                          <a:pt x="4906213" y="1192713"/>
                        </a:cubicBezTo>
                        <a:cubicBezTo>
                          <a:pt x="3870095" y="1144482"/>
                          <a:pt x="1702004" y="1277168"/>
                          <a:pt x="0" y="1192713"/>
                        </a:cubicBezTo>
                        <a:cubicBezTo>
                          <a:pt x="-5374" y="728924"/>
                          <a:pt x="-19477" y="538951"/>
                          <a:pt x="0" y="0"/>
                        </a:cubicBezTo>
                        <a:close/>
                      </a:path>
                      <a:path w="4906213" h="1192713" stroke="0" extrusionOk="0">
                        <a:moveTo>
                          <a:pt x="0" y="0"/>
                        </a:moveTo>
                        <a:cubicBezTo>
                          <a:pt x="526490" y="118645"/>
                          <a:pt x="3570185" y="116012"/>
                          <a:pt x="4906213" y="0"/>
                        </a:cubicBezTo>
                        <a:cubicBezTo>
                          <a:pt x="4807340" y="558006"/>
                          <a:pt x="4969878" y="688584"/>
                          <a:pt x="4906213" y="1192713"/>
                        </a:cubicBezTo>
                        <a:cubicBezTo>
                          <a:pt x="3342966" y="1327313"/>
                          <a:pt x="631325" y="1035517"/>
                          <a:pt x="0" y="1192713"/>
                        </a:cubicBezTo>
                        <a:cubicBezTo>
                          <a:pt x="62740" y="942817"/>
                          <a:pt x="-2258" y="56352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 descr="A graph of a number&#10;&#10;Description automatically generated with medium confidence">
            <a:extLst>
              <a:ext uri="{FF2B5EF4-FFF2-40B4-BE49-F238E27FC236}">
                <a16:creationId xmlns:a16="http://schemas.microsoft.com/office/drawing/2014/main" id="{B9F85619-0687-5BA2-6053-B9E07E113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661" y="124824"/>
            <a:ext cx="4473299" cy="3236730"/>
          </a:xfrm>
          <a:prstGeom prst="rect">
            <a:avLst/>
          </a:prstGeom>
        </p:spPr>
      </p:pic>
      <p:pic>
        <p:nvPicPr>
          <p:cNvPr id="11" name="Picture 10" descr="A graph of error rate&#10;&#10;Description automatically generated">
            <a:extLst>
              <a:ext uri="{FF2B5EF4-FFF2-40B4-BE49-F238E27FC236}">
                <a16:creationId xmlns:a16="http://schemas.microsoft.com/office/drawing/2014/main" id="{501A4E53-6C14-EC8F-ED45-06A185887D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0205" y="3429000"/>
            <a:ext cx="4491164" cy="33041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A66C49E-ECF8-22F6-83FC-85CE80F085AA}"/>
              </a:ext>
            </a:extLst>
          </p:cNvPr>
          <p:cNvSpPr txBox="1"/>
          <p:nvPr/>
        </p:nvSpPr>
        <p:spPr>
          <a:xfrm>
            <a:off x="5493661" y="5498630"/>
            <a:ext cx="19543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Graph 2 (TER)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Red</a:t>
            </a:r>
            <a:r>
              <a:rPr lang="en-US" dirty="0"/>
              <a:t> -&gt; max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Blue</a:t>
            </a:r>
            <a:r>
              <a:rPr lang="en-US" dirty="0"/>
              <a:t> -&gt; mean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Green</a:t>
            </a:r>
            <a:r>
              <a:rPr lang="en-US" dirty="0"/>
              <a:t> -&gt; min</a:t>
            </a:r>
            <a:endParaRPr lang="hr-H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96B25B-086F-B2C1-CE5B-10FA66DD6906}"/>
              </a:ext>
            </a:extLst>
          </p:cNvPr>
          <p:cNvSpPr txBox="1"/>
          <p:nvPr/>
        </p:nvSpPr>
        <p:spPr>
          <a:xfrm>
            <a:off x="10049459" y="124824"/>
            <a:ext cx="19543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Graph 1 (WPM)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Red</a:t>
            </a:r>
            <a:r>
              <a:rPr lang="en-US" dirty="0"/>
              <a:t> -&gt; max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Blue</a:t>
            </a:r>
            <a:r>
              <a:rPr lang="en-US" dirty="0"/>
              <a:t> -&gt; mean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Green</a:t>
            </a:r>
            <a:r>
              <a:rPr lang="en-US" dirty="0"/>
              <a:t> -&gt; min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8107464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6B48-29EC-ABF2-954B-23BB6FA3C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146629"/>
            <a:ext cx="10571998" cy="970450"/>
          </a:xfrm>
        </p:spPr>
        <p:txBody>
          <a:bodyPr/>
          <a:lstStyle/>
          <a:p>
            <a:r>
              <a:rPr lang="en-US" dirty="0"/>
              <a:t>Test Data Analysis: Test results</a:t>
            </a:r>
            <a:endParaRPr lang="hr-H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66333E-2E63-8040-BB29-C5D9DC926E1A}"/>
              </a:ext>
            </a:extLst>
          </p:cNvPr>
          <p:cNvSpPr txBox="1"/>
          <p:nvPr/>
        </p:nvSpPr>
        <p:spPr>
          <a:xfrm>
            <a:off x="810000" y="1290918"/>
            <a:ext cx="5814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Repeated measures two way </a:t>
            </a:r>
            <a:r>
              <a:rPr lang="en-US" sz="2400" dirty="0" err="1"/>
              <a:t>Anova</a:t>
            </a:r>
            <a:endParaRPr lang="hr-HR" sz="2400" dirty="0"/>
          </a:p>
        </p:txBody>
      </p:sp>
      <p:pic>
        <p:nvPicPr>
          <p:cNvPr id="9" name="Picture 8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BE7895F-A80D-0FE7-8D69-806EA4D88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71" y="2388088"/>
            <a:ext cx="5413381" cy="4335151"/>
          </a:xfrm>
          <a:prstGeom prst="rect">
            <a:avLst/>
          </a:prstGeom>
          <a:ln w="38100">
            <a:solidFill>
              <a:srgbClr val="25CABF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C64264-94EF-526A-B98B-5B1016E75391}"/>
              </a:ext>
            </a:extLst>
          </p:cNvPr>
          <p:cNvSpPr txBox="1"/>
          <p:nvPr/>
        </p:nvSpPr>
        <p:spPr>
          <a:xfrm>
            <a:off x="6231499" y="2051108"/>
            <a:ext cx="58143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Words per minute:</a:t>
            </a:r>
          </a:p>
          <a:p>
            <a:endParaRPr lang="en-US" dirty="0"/>
          </a:p>
          <a:p>
            <a:r>
              <a:rPr lang="en-US" dirty="0"/>
              <a:t>Keyboard layout: </a:t>
            </a:r>
            <a:r>
              <a:rPr lang="en-US" dirty="0">
                <a:solidFill>
                  <a:srgbClr val="FF0000"/>
                </a:solidFill>
              </a:rPr>
              <a:t>F(1,11) = 35.3746, p &lt; 0.001</a:t>
            </a:r>
            <a:endParaRPr lang="en-US" dirty="0"/>
          </a:p>
          <a:p>
            <a:r>
              <a:rPr lang="en-US" dirty="0"/>
              <a:t>Input method: </a:t>
            </a:r>
            <a:r>
              <a:rPr lang="en-US" dirty="0">
                <a:solidFill>
                  <a:srgbClr val="FF0000"/>
                </a:solidFill>
              </a:rPr>
              <a:t>F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(1,11) = 8.5737, p &lt; 0.05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Interaction effect: </a:t>
            </a:r>
            <a:r>
              <a:rPr lang="en-US" dirty="0">
                <a:solidFill>
                  <a:srgbClr val="FF0000"/>
                </a:solidFill>
              </a:rPr>
              <a:t>F(1,11) = 41.1843, p &lt; 0.0001</a:t>
            </a:r>
          </a:p>
          <a:p>
            <a:r>
              <a:rPr lang="en-US" dirty="0">
                <a:solidFill>
                  <a:srgbClr val="FF0000"/>
                </a:solidFill>
              </a:rPr>
              <a:t>Test shows significant difference in words per minute between different keyboard layouts, input methods and between different interactions of those two.</a:t>
            </a:r>
            <a:endParaRPr lang="hr-HR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90B1F-45DD-DD3A-1EEB-CA256D2A6297}"/>
              </a:ext>
            </a:extLst>
          </p:cNvPr>
          <p:cNvSpPr txBox="1"/>
          <p:nvPr/>
        </p:nvSpPr>
        <p:spPr>
          <a:xfrm>
            <a:off x="6231499" y="4725470"/>
            <a:ext cx="58143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error rate:</a:t>
            </a:r>
          </a:p>
          <a:p>
            <a:endParaRPr lang="en-US" dirty="0"/>
          </a:p>
          <a:p>
            <a:r>
              <a:rPr lang="en-US" dirty="0"/>
              <a:t>Keyboard layout: </a:t>
            </a:r>
            <a:r>
              <a:rPr lang="en-US" dirty="0">
                <a:solidFill>
                  <a:srgbClr val="FF0000"/>
                </a:solidFill>
              </a:rPr>
              <a:t>F(1,11) = 2.3873, p = 0.1506</a:t>
            </a:r>
            <a:endParaRPr lang="en-US" dirty="0"/>
          </a:p>
          <a:p>
            <a:r>
              <a:rPr lang="en-US" dirty="0"/>
              <a:t>Input method: </a:t>
            </a:r>
            <a:r>
              <a:rPr lang="en-US" dirty="0">
                <a:solidFill>
                  <a:srgbClr val="FF0000"/>
                </a:solidFill>
              </a:rPr>
              <a:t>F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(1,11) = 8.9536, p &lt; 0.05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Interaction effect: </a:t>
            </a:r>
            <a:r>
              <a:rPr lang="en-US" dirty="0">
                <a:solidFill>
                  <a:srgbClr val="FF0000"/>
                </a:solidFill>
              </a:rPr>
              <a:t>F(1,11) = 1.3338, p = 0.2726</a:t>
            </a:r>
          </a:p>
          <a:p>
            <a:r>
              <a:rPr lang="en-US" dirty="0">
                <a:solidFill>
                  <a:srgbClr val="FF0000"/>
                </a:solidFill>
              </a:rPr>
              <a:t>Test shows only significant difference in total error rate between different input methods.</a:t>
            </a:r>
            <a:endParaRPr lang="hr-HR" dirty="0">
              <a:solidFill>
                <a:srgbClr val="FF0000"/>
              </a:solidFill>
            </a:endParaRPr>
          </a:p>
          <a:p>
            <a:endParaRPr lang="hr-H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9272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7BD12-75D4-D5FD-F375-B8A138534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668"/>
            <a:ext cx="12316408" cy="970450"/>
          </a:xfrm>
        </p:spPr>
        <p:txBody>
          <a:bodyPr/>
          <a:lstStyle/>
          <a:p>
            <a:r>
              <a:rPr lang="en-US" dirty="0"/>
              <a:t>Q</a:t>
            </a:r>
            <a:r>
              <a:rPr lang="hr-HR" dirty="0"/>
              <a:t>uestionnaire</a:t>
            </a:r>
            <a:r>
              <a:rPr lang="en-US" dirty="0"/>
              <a:t>: Data, visualization and test results </a:t>
            </a:r>
            <a:endParaRPr lang="hr-HR" dirty="0"/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CD40729-9729-70E6-0B1E-94C5EC761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515" y="2557844"/>
            <a:ext cx="4740612" cy="4025671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F524CF-423A-4273-9204-2E924E38626F}"/>
              </a:ext>
            </a:extLst>
          </p:cNvPr>
          <p:cNvSpPr txBox="1"/>
          <p:nvPr/>
        </p:nvSpPr>
        <p:spPr>
          <a:xfrm>
            <a:off x="636217" y="1947103"/>
            <a:ext cx="3162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Data:</a:t>
            </a:r>
            <a:endParaRPr lang="hr-HR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996363-E1FC-B8D3-B58A-46A6F9EDA048}"/>
              </a:ext>
            </a:extLst>
          </p:cNvPr>
          <p:cNvSpPr txBox="1"/>
          <p:nvPr/>
        </p:nvSpPr>
        <p:spPr>
          <a:xfrm>
            <a:off x="6419461" y="2662770"/>
            <a:ext cx="44413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Mental demand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Physical demand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Frustration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Performance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Effort</a:t>
            </a:r>
          </a:p>
          <a:p>
            <a:pPr lvl="1"/>
            <a:endParaRPr lang="en-US" dirty="0"/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46179A-F41B-F32E-2285-6B9D89CE97A0}"/>
              </a:ext>
            </a:extLst>
          </p:cNvPr>
          <p:cNvSpPr txBox="1"/>
          <p:nvPr/>
        </p:nvSpPr>
        <p:spPr>
          <a:xfrm>
            <a:off x="6419461" y="5322861"/>
            <a:ext cx="58969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Score – scale from 1 to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KL_TM = Keyboard layout + Input method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834219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2241C55F-7F2C-C7F7-4719-B5C752DA7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148" y="0"/>
            <a:ext cx="925585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1CBE48-4D44-8381-F02A-73D5D6403763}"/>
              </a:ext>
            </a:extLst>
          </p:cNvPr>
          <p:cNvSpPr txBox="1"/>
          <p:nvPr/>
        </p:nvSpPr>
        <p:spPr>
          <a:xfrm>
            <a:off x="251670" y="1028343"/>
            <a:ext cx="24076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X-axis: Measures (mental and physical demand, frustration, performance, effort) </a:t>
            </a:r>
          </a:p>
          <a:p>
            <a:endParaRPr lang="en-US" dirty="0"/>
          </a:p>
          <a:p>
            <a:r>
              <a:rPr lang="en-US" dirty="0"/>
              <a:t>Y-axis: scale (0-21)</a:t>
            </a:r>
          </a:p>
          <a:p>
            <a:endParaRPr lang="en-US" dirty="0"/>
          </a:p>
          <a:p>
            <a:r>
              <a:rPr lang="en-US" dirty="0"/>
              <a:t>Bar plot shows mean values for every measure score across all users and shows deviations presented as lines on top of every bar plot. </a:t>
            </a:r>
          </a:p>
        </p:txBody>
      </p:sp>
    </p:spTree>
    <p:extLst>
      <p:ext uri="{BB962C8B-B14F-4D97-AF65-F5344CB8AC3E}">
        <p14:creationId xmlns:p14="http://schemas.microsoft.com/office/powerpoint/2010/main" val="1568205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01CBE48-4D44-8381-F02A-73D5D6403763}"/>
              </a:ext>
            </a:extLst>
          </p:cNvPr>
          <p:cNvSpPr txBox="1"/>
          <p:nvPr/>
        </p:nvSpPr>
        <p:spPr>
          <a:xfrm>
            <a:off x="251670" y="1028343"/>
            <a:ext cx="240764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X-axis: Measures (mental and physical demand, frustration, performance, effort) </a:t>
            </a:r>
          </a:p>
          <a:p>
            <a:endParaRPr lang="en-US" dirty="0"/>
          </a:p>
          <a:p>
            <a:r>
              <a:rPr lang="en-US" dirty="0"/>
              <a:t>Y-axis: scale (0-21)</a:t>
            </a:r>
          </a:p>
          <a:p>
            <a:endParaRPr lang="en-US" dirty="0"/>
          </a:p>
          <a:p>
            <a:r>
              <a:rPr lang="en-US" dirty="0"/>
              <a:t>Box plot shows mean values, quartiles, deviations and outliers for every measure score across all users. </a:t>
            </a:r>
          </a:p>
        </p:txBody>
      </p:sp>
      <p:pic>
        <p:nvPicPr>
          <p:cNvPr id="3" name="Picture 2" descr="A graph of different colored rectangular objects&#10;&#10;Description automatically generated with medium confidence">
            <a:extLst>
              <a:ext uri="{FF2B5EF4-FFF2-40B4-BE49-F238E27FC236}">
                <a16:creationId xmlns:a16="http://schemas.microsoft.com/office/drawing/2014/main" id="{0F8F8861-DBB0-8990-D70D-DD9F8CEF7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824" y="0"/>
            <a:ext cx="92631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356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BD409-CE1C-DA49-8E29-33A00FBFF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</a:t>
            </a:r>
            <a:r>
              <a:rPr lang="hr-HR" dirty="0"/>
              <a:t>uestionnaire</a:t>
            </a:r>
            <a:r>
              <a:rPr lang="en-US" dirty="0"/>
              <a:t> test results </a:t>
            </a:r>
            <a:endParaRPr lang="hr-H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375C5F-2E35-1DED-ED11-58135ECCD5CF}"/>
              </a:ext>
            </a:extLst>
          </p:cNvPr>
          <p:cNvSpPr txBox="1"/>
          <p:nvPr/>
        </p:nvSpPr>
        <p:spPr>
          <a:xfrm>
            <a:off x="438323" y="3013501"/>
            <a:ext cx="70866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(1) There was NO statistically significant difference in perceived performance depending on which type of text entry method and keyboard layout was used, </a:t>
            </a:r>
            <a:r>
              <a:rPr lang="en-US" sz="1600" dirty="0">
                <a:solidFill>
                  <a:srgbClr val="FF0000"/>
                </a:solidFill>
              </a:rPr>
              <a:t>χ2(3) = 2.676, p = 0.444</a:t>
            </a:r>
            <a:r>
              <a:rPr lang="en-US" sz="1600" dirty="0"/>
              <a:t>  </a:t>
            </a:r>
            <a:endParaRPr lang="hr-HR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DBD577-4483-0D4F-B65B-C2E9DD164A3E}"/>
              </a:ext>
            </a:extLst>
          </p:cNvPr>
          <p:cNvSpPr txBox="1"/>
          <p:nvPr/>
        </p:nvSpPr>
        <p:spPr>
          <a:xfrm>
            <a:off x="438323" y="5097965"/>
            <a:ext cx="70866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(2) There was NO statistically significant difference in perceived physical demand depending on which type of text entry method and keyboard layout was used, </a:t>
            </a:r>
            <a:r>
              <a:rPr lang="en-US" sz="1600" dirty="0">
                <a:solidFill>
                  <a:srgbClr val="FF0000"/>
                </a:solidFill>
              </a:rPr>
              <a:t>χ2(3) = 5.270, p = 0.4153</a:t>
            </a:r>
            <a:endParaRPr lang="hr-HR" sz="1600" dirty="0">
              <a:solidFill>
                <a:srgbClr val="FF0000"/>
              </a:solidFill>
            </a:endParaRPr>
          </a:p>
        </p:txBody>
      </p:sp>
      <p:pic>
        <p:nvPicPr>
          <p:cNvPr id="31" name="Picture 30" descr="A screenshot of a test results&#10;&#10;Description automatically generated">
            <a:extLst>
              <a:ext uri="{FF2B5EF4-FFF2-40B4-BE49-F238E27FC236}">
                <a16:creationId xmlns:a16="http://schemas.microsoft.com/office/drawing/2014/main" id="{30216E70-9815-7C77-A285-3B2EA2447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6336" y="4742820"/>
            <a:ext cx="2633296" cy="1968932"/>
          </a:xfrm>
          <a:prstGeom prst="rect">
            <a:avLst/>
          </a:prstGeom>
        </p:spPr>
      </p:pic>
      <p:pic>
        <p:nvPicPr>
          <p:cNvPr id="33" name="Picture 32" descr="A graph with numbers and a circle&#10;&#10;Description automatically generated with medium confidence">
            <a:extLst>
              <a:ext uri="{FF2B5EF4-FFF2-40B4-BE49-F238E27FC236}">
                <a16:creationId xmlns:a16="http://schemas.microsoft.com/office/drawing/2014/main" id="{0BE09FE6-7B89-1371-05A2-484F5A623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6336" y="2420602"/>
            <a:ext cx="2633296" cy="168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110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84E8E-75A4-00BC-9FA6-1549C361D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131042"/>
          </a:xfrm>
        </p:spPr>
        <p:txBody>
          <a:bodyPr/>
          <a:lstStyle/>
          <a:p>
            <a:r>
              <a:rPr lang="en-US" dirty="0"/>
              <a:t>Application look and how it works</a:t>
            </a:r>
            <a:endParaRPr lang="hr-HR" dirty="0"/>
          </a:p>
        </p:txBody>
      </p:sp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002FEFDC-3788-5FC9-F371-BF033B217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7420" y="446088"/>
            <a:ext cx="6648482" cy="409768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F20C5-7BCB-80F9-2966-61734F6C2EF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Independent variables, 2 levels each:</a:t>
            </a:r>
          </a:p>
          <a:p>
            <a:r>
              <a:rPr lang="en-US" dirty="0"/>
              <a:t>Eye controlled input: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Left and right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Free roam input</a:t>
            </a:r>
          </a:p>
          <a:p>
            <a:r>
              <a:rPr lang="en-US" dirty="0"/>
              <a:t>Type of onscreen keyboard layout: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QWERTY keyboard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Quadrant keyboard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F45509-1BC7-D40E-CC6B-9C60FAF6D083}"/>
              </a:ext>
            </a:extLst>
          </p:cNvPr>
          <p:cNvSpPr txBox="1"/>
          <p:nvPr/>
        </p:nvSpPr>
        <p:spPr>
          <a:xfrm>
            <a:off x="5419840" y="4612661"/>
            <a:ext cx="60436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Home screen with test options: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Test 1 -&gt; Left-right input and quadrant keyboard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Test 2 -&gt; Left-right input and qwerty keyboard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Test 3 -&gt; Free roam input and quadrant keyboard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Test 4 -&gt; Free roam input and qwerty keyboard</a:t>
            </a:r>
            <a:endParaRPr lang="hr-H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5FA61-30D4-4D02-6560-0F4A60ABD64C}"/>
              </a:ext>
            </a:extLst>
          </p:cNvPr>
          <p:cNvSpPr txBox="1">
            <a:spLocks/>
          </p:cNvSpPr>
          <p:nvPr/>
        </p:nvSpPr>
        <p:spPr>
          <a:xfrm>
            <a:off x="1073151" y="5159467"/>
            <a:ext cx="3391639" cy="1252445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/>
              <a:t>Two dependent variables: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WPM (words per minute)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TER (total error rate)</a:t>
            </a:r>
            <a:endParaRPr lang="hr-HR" sz="1400" dirty="0"/>
          </a:p>
        </p:txBody>
      </p:sp>
    </p:spTree>
    <p:extLst>
      <p:ext uri="{BB962C8B-B14F-4D97-AF65-F5344CB8AC3E}">
        <p14:creationId xmlns:p14="http://schemas.microsoft.com/office/powerpoint/2010/main" val="2187407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B2A7D55-5DFA-5E2C-DB55-F0943F3EA81D}"/>
              </a:ext>
            </a:extLst>
          </p:cNvPr>
          <p:cNvSpPr txBox="1"/>
          <p:nvPr/>
        </p:nvSpPr>
        <p:spPr>
          <a:xfrm>
            <a:off x="83701" y="2828521"/>
            <a:ext cx="64261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There was statistically significant difference in perceived effort depending on which type of text entry method and keyboard layout was used, </a:t>
            </a:r>
            <a:r>
              <a:rPr lang="en-US" sz="1800" dirty="0">
                <a:solidFill>
                  <a:srgbClr val="FF0000"/>
                </a:solidFill>
              </a:rPr>
              <a:t>χ2(3) = 8.876, p &lt; 0.05.</a:t>
            </a:r>
            <a:r>
              <a:rPr lang="en-US" sz="1800" dirty="0"/>
              <a:t>  </a:t>
            </a:r>
            <a:endParaRPr lang="hr-HR" sz="18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E58C2-DC9F-DB70-17E2-F145035456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577012"/>
              </p:ext>
            </p:extLst>
          </p:nvPr>
        </p:nvGraphicFramePr>
        <p:xfrm>
          <a:off x="1218268" y="1186483"/>
          <a:ext cx="388223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2239">
                  <a:extLst>
                    <a:ext uri="{9D8B030D-6E8A-4147-A177-3AD203B41FA5}">
                      <a16:colId xmlns:a16="http://schemas.microsoft.com/office/drawing/2014/main" val="1506528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 statistics - Friedman</a:t>
                      </a:r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57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ysClr val="windowText" lastClr="000000"/>
                          </a:solidFill>
                        </a:rPr>
                        <a:t>χ2(3) = 8.876</a:t>
                      </a:r>
                      <a:endParaRPr lang="hr-HR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408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p &lt; 0.05</a:t>
                      </a:r>
                      <a:r>
                        <a:rPr lang="en-US" sz="1800" dirty="0"/>
                        <a:t> </a:t>
                      </a:r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93623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8E880DD-6A20-5C31-E253-CA203490FD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938656"/>
              </p:ext>
            </p:extLst>
          </p:nvPr>
        </p:nvGraphicFramePr>
        <p:xfrm>
          <a:off x="6873381" y="434385"/>
          <a:ext cx="5192974" cy="640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6487">
                  <a:extLst>
                    <a:ext uri="{9D8B030D-6E8A-4147-A177-3AD203B41FA5}">
                      <a16:colId xmlns:a16="http://schemas.microsoft.com/office/drawing/2014/main" val="2111747337"/>
                    </a:ext>
                  </a:extLst>
                </a:gridCol>
                <a:gridCol w="2596487">
                  <a:extLst>
                    <a:ext uri="{9D8B030D-6E8A-4147-A177-3AD203B41FA5}">
                      <a16:colId xmlns:a16="http://schemas.microsoft.com/office/drawing/2014/main" val="11106785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Pairwise comparison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Test statistics – Wilcoxon</a:t>
                      </a:r>
                      <a:endParaRPr lang="hr-HR" dirty="0"/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197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Quadrant + Free roam vs. Quadrant + Left right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-2.673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 &lt; 0.0083</a:t>
                      </a:r>
                      <a:endParaRPr lang="hr-H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166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Free roam vs. Quadrant + Left right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-1.583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0.113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213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Left right</a:t>
                      </a:r>
                      <a:endParaRPr lang="hr-HR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vs. Quadrant + Left right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-0.423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0.672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30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Free roam vs. Quadrant + Free roam 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-0.282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0.778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Left right</a:t>
                      </a:r>
                      <a:endParaRPr lang="hr-HR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vs. Quadrant + Free roam 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-1.737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0.082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484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Left right</a:t>
                      </a:r>
                      <a:endParaRPr lang="hr-HR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vs. QWERTY + Free roam 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-1.738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0.082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0028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E503019-434F-5796-D1CD-3FD33E454D2A}"/>
              </a:ext>
            </a:extLst>
          </p:cNvPr>
          <p:cNvSpPr txBox="1"/>
          <p:nvPr/>
        </p:nvSpPr>
        <p:spPr>
          <a:xfrm>
            <a:off x="7550929" y="65053"/>
            <a:ext cx="4429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 &lt; 0.0083 (Bonferroni correction)</a:t>
            </a:r>
            <a:endParaRPr lang="hr-H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D03D9-1E73-A138-013D-E64A20F6BA5C}"/>
              </a:ext>
            </a:extLst>
          </p:cNvPr>
          <p:cNvSpPr txBox="1"/>
          <p:nvPr/>
        </p:nvSpPr>
        <p:spPr>
          <a:xfrm>
            <a:off x="125647" y="3958203"/>
            <a:ext cx="5192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Post-hoc analysis was done with Wilcoxon signed-rank tests using Bonferroni correction.</a:t>
            </a:r>
            <a:endParaRPr lang="hr-H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1003FA-41D2-4B34-DCCC-798649A16ECA}"/>
              </a:ext>
            </a:extLst>
          </p:cNvPr>
          <p:cNvSpPr txBox="1"/>
          <p:nvPr/>
        </p:nvSpPr>
        <p:spPr>
          <a:xfrm flipH="1">
            <a:off x="2280078" y="426132"/>
            <a:ext cx="2033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Metric: Effort</a:t>
            </a:r>
            <a:endParaRPr lang="hr-HR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931513-EB8B-3D43-B80E-EAC4D2035DA8}"/>
              </a:ext>
            </a:extLst>
          </p:cNvPr>
          <p:cNvSpPr txBox="1"/>
          <p:nvPr/>
        </p:nvSpPr>
        <p:spPr>
          <a:xfrm>
            <a:off x="125645" y="4810886"/>
            <a:ext cx="6241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 hoc analysis with Wilcoxon signed-rank tests and Bonferroni correction applied (p set to 0.0083) did reveal actual significant difference. 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9578623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B2A7D55-5DFA-5E2C-DB55-F0943F3EA81D}"/>
              </a:ext>
            </a:extLst>
          </p:cNvPr>
          <p:cNvSpPr txBox="1"/>
          <p:nvPr/>
        </p:nvSpPr>
        <p:spPr>
          <a:xfrm>
            <a:off x="83701" y="2828521"/>
            <a:ext cx="66107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There was statistically significant difference in perceived frustration depending on which type of text entry method and keyboard layout was used, </a:t>
            </a:r>
            <a:r>
              <a:rPr lang="en-US" sz="1800" dirty="0">
                <a:solidFill>
                  <a:srgbClr val="FF0000"/>
                </a:solidFill>
              </a:rPr>
              <a:t>χ2(3) = 11.920, p &lt; 0.01.</a:t>
            </a:r>
            <a:r>
              <a:rPr lang="en-US" sz="1800" dirty="0"/>
              <a:t>  </a:t>
            </a:r>
            <a:endParaRPr lang="hr-HR" sz="18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E58C2-DC9F-DB70-17E2-F145035456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662288"/>
              </p:ext>
            </p:extLst>
          </p:nvPr>
        </p:nvGraphicFramePr>
        <p:xfrm>
          <a:off x="1218268" y="1186483"/>
          <a:ext cx="388223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2239">
                  <a:extLst>
                    <a:ext uri="{9D8B030D-6E8A-4147-A177-3AD203B41FA5}">
                      <a16:colId xmlns:a16="http://schemas.microsoft.com/office/drawing/2014/main" val="1506528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 statistics - Friedman</a:t>
                      </a:r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57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ysClr val="windowText" lastClr="000000"/>
                          </a:solidFill>
                        </a:rPr>
                        <a:t>χ2(3) = 11.920</a:t>
                      </a:r>
                      <a:endParaRPr lang="hr-HR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408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p &lt; 0.01</a:t>
                      </a:r>
                      <a:r>
                        <a:rPr lang="en-US" sz="1800" dirty="0"/>
                        <a:t> </a:t>
                      </a:r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93623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8E880DD-6A20-5C31-E253-CA203490FD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803171"/>
              </p:ext>
            </p:extLst>
          </p:nvPr>
        </p:nvGraphicFramePr>
        <p:xfrm>
          <a:off x="6873381" y="434385"/>
          <a:ext cx="5192974" cy="640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6487">
                  <a:extLst>
                    <a:ext uri="{9D8B030D-6E8A-4147-A177-3AD203B41FA5}">
                      <a16:colId xmlns:a16="http://schemas.microsoft.com/office/drawing/2014/main" val="2111747337"/>
                    </a:ext>
                  </a:extLst>
                </a:gridCol>
                <a:gridCol w="2596487">
                  <a:extLst>
                    <a:ext uri="{9D8B030D-6E8A-4147-A177-3AD203B41FA5}">
                      <a16:colId xmlns:a16="http://schemas.microsoft.com/office/drawing/2014/main" val="11106785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Pairwise comparison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Test statistics – Wilcoxon</a:t>
                      </a:r>
                      <a:endParaRPr lang="hr-HR" dirty="0"/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197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Quadrant + Free roam vs. Quadrant + Left right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-2.536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0.011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166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Free roam vs. Quadrant + Left right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-1.886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0.059</a:t>
                      </a:r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213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Left right</a:t>
                      </a:r>
                      <a:endParaRPr lang="hr-HR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vs. Quadrant + Left right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-0.535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0.593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30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Free roam vs. Quadrant + Free roam 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-1.247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0.212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Left right</a:t>
                      </a:r>
                      <a:endParaRPr lang="hr-HR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vs. Quadrant + Free roam 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-2.280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0.023</a:t>
                      </a:r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484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Left right</a:t>
                      </a:r>
                      <a:endParaRPr lang="hr-HR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vs. QWERTY + Free roam 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-2.162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0.031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0028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E503019-434F-5796-D1CD-3FD33E454D2A}"/>
              </a:ext>
            </a:extLst>
          </p:cNvPr>
          <p:cNvSpPr txBox="1"/>
          <p:nvPr/>
        </p:nvSpPr>
        <p:spPr>
          <a:xfrm>
            <a:off x="7550929" y="65053"/>
            <a:ext cx="4429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 &lt; 0.0083 (Bonferroni correction)</a:t>
            </a:r>
            <a:endParaRPr lang="hr-H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D03D9-1E73-A138-013D-E64A20F6BA5C}"/>
              </a:ext>
            </a:extLst>
          </p:cNvPr>
          <p:cNvSpPr txBox="1"/>
          <p:nvPr/>
        </p:nvSpPr>
        <p:spPr>
          <a:xfrm>
            <a:off x="125647" y="3958203"/>
            <a:ext cx="5192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Post-hoc analysis was done with Wilcoxon signed-rank tests using Bonferroni correction.</a:t>
            </a:r>
            <a:endParaRPr lang="hr-H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1003FA-41D2-4B34-DCCC-798649A16ECA}"/>
              </a:ext>
            </a:extLst>
          </p:cNvPr>
          <p:cNvSpPr txBox="1"/>
          <p:nvPr/>
        </p:nvSpPr>
        <p:spPr>
          <a:xfrm flipH="1">
            <a:off x="1853008" y="460059"/>
            <a:ext cx="2887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Metric: Frustration</a:t>
            </a:r>
            <a:endParaRPr lang="hr-HR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E975F4-C30C-5379-041A-9A95D422108C}"/>
              </a:ext>
            </a:extLst>
          </p:cNvPr>
          <p:cNvSpPr txBox="1"/>
          <p:nvPr/>
        </p:nvSpPr>
        <p:spPr>
          <a:xfrm>
            <a:off x="125645" y="4810886"/>
            <a:ext cx="62414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 hoc analysis with Wilcoxon signed-rank tests and Bonferroni correction applied (p set to 0.0083) did not reveal actual significant difference. So it seems that applied correction is too rigorous for this case.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264318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B2A7D55-5DFA-5E2C-DB55-F0943F3EA81D}"/>
              </a:ext>
            </a:extLst>
          </p:cNvPr>
          <p:cNvSpPr txBox="1"/>
          <p:nvPr/>
        </p:nvSpPr>
        <p:spPr>
          <a:xfrm>
            <a:off x="125645" y="2590744"/>
            <a:ext cx="66274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There was statistically significant difference in perceived mental demand depending on which type of text entry method and keyboard layout was used, </a:t>
            </a:r>
            <a:r>
              <a:rPr lang="en-US" sz="1800" dirty="0">
                <a:solidFill>
                  <a:srgbClr val="FF0000"/>
                </a:solidFill>
              </a:rPr>
              <a:t>χ2(3) = 15.027, </a:t>
            </a:r>
          </a:p>
          <a:p>
            <a:r>
              <a:rPr lang="en-US" sz="1800" dirty="0">
                <a:solidFill>
                  <a:srgbClr val="FF0000"/>
                </a:solidFill>
              </a:rPr>
              <a:t>p &lt; 0.01.</a:t>
            </a:r>
            <a:r>
              <a:rPr lang="en-US" sz="1800" dirty="0"/>
              <a:t>  </a:t>
            </a:r>
            <a:endParaRPr lang="hr-HR" sz="18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E58C2-DC9F-DB70-17E2-F145035456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871983"/>
              </p:ext>
            </p:extLst>
          </p:nvPr>
        </p:nvGraphicFramePr>
        <p:xfrm>
          <a:off x="1218268" y="1186483"/>
          <a:ext cx="388223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2239">
                  <a:extLst>
                    <a:ext uri="{9D8B030D-6E8A-4147-A177-3AD203B41FA5}">
                      <a16:colId xmlns:a16="http://schemas.microsoft.com/office/drawing/2014/main" val="1506528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 statistics - Friedman</a:t>
                      </a:r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57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ysClr val="windowText" lastClr="000000"/>
                          </a:solidFill>
                        </a:rPr>
                        <a:t>χ2(3) = 15.027</a:t>
                      </a:r>
                      <a:endParaRPr lang="hr-HR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408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p &lt; 0.01</a:t>
                      </a:r>
                      <a:r>
                        <a:rPr lang="en-US" sz="1800" dirty="0"/>
                        <a:t> </a:t>
                      </a:r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93623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8E880DD-6A20-5C31-E253-CA203490FD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254422"/>
              </p:ext>
            </p:extLst>
          </p:nvPr>
        </p:nvGraphicFramePr>
        <p:xfrm>
          <a:off x="6873381" y="434385"/>
          <a:ext cx="5192974" cy="640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6487">
                  <a:extLst>
                    <a:ext uri="{9D8B030D-6E8A-4147-A177-3AD203B41FA5}">
                      <a16:colId xmlns:a16="http://schemas.microsoft.com/office/drawing/2014/main" val="2111747337"/>
                    </a:ext>
                  </a:extLst>
                </a:gridCol>
                <a:gridCol w="2596487">
                  <a:extLst>
                    <a:ext uri="{9D8B030D-6E8A-4147-A177-3AD203B41FA5}">
                      <a16:colId xmlns:a16="http://schemas.microsoft.com/office/drawing/2014/main" val="11106785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Pairwise comparison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Test statistics – Wilcoxon</a:t>
                      </a:r>
                      <a:endParaRPr lang="hr-HR" dirty="0"/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197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Quadrant + Free roam vs. Quadrant + Left right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-3.068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 &lt; 0.0083</a:t>
                      </a:r>
                      <a:endParaRPr lang="hr-H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166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Free roam vs. Quadrant + Left right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-1.157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0.247</a:t>
                      </a:r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213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Left right</a:t>
                      </a:r>
                      <a:endParaRPr lang="hr-HR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vs. Quadrant + Left right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-0.416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0.677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30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Free roam vs. Quadrant + Free roam 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-1.785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0.074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Left right</a:t>
                      </a:r>
                      <a:endParaRPr lang="hr-HR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vs. Quadrant + Free roam 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-2.556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0.011</a:t>
                      </a:r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484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QWERTY + Left right</a:t>
                      </a:r>
                      <a:endParaRPr lang="hr-HR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vs. QWERTY + Free roam </a:t>
                      </a:r>
                      <a:endParaRPr lang="hr-H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= -1.159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= 0.246</a:t>
                      </a:r>
                      <a:endParaRPr lang="hr-HR" dirty="0">
                        <a:solidFill>
                          <a:schemeClr val="bg1"/>
                        </a:solidFill>
                      </a:endParaRPr>
                    </a:p>
                    <a:p>
                      <a:endParaRPr lang="hr-H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0028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E503019-434F-5796-D1CD-3FD33E454D2A}"/>
              </a:ext>
            </a:extLst>
          </p:cNvPr>
          <p:cNvSpPr txBox="1"/>
          <p:nvPr/>
        </p:nvSpPr>
        <p:spPr>
          <a:xfrm>
            <a:off x="7550929" y="65053"/>
            <a:ext cx="4429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 &lt; 0.0083 (Bonferroni correction)</a:t>
            </a:r>
            <a:endParaRPr lang="hr-H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D03D9-1E73-A138-013D-E64A20F6BA5C}"/>
              </a:ext>
            </a:extLst>
          </p:cNvPr>
          <p:cNvSpPr txBox="1"/>
          <p:nvPr/>
        </p:nvSpPr>
        <p:spPr>
          <a:xfrm>
            <a:off x="125647" y="3958203"/>
            <a:ext cx="5192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Post-hoc analysis was done with Wilcoxon signed-rank tests using Bonferroni correction.</a:t>
            </a:r>
            <a:endParaRPr lang="hr-H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1003FA-41D2-4B34-DCCC-798649A16ECA}"/>
              </a:ext>
            </a:extLst>
          </p:cNvPr>
          <p:cNvSpPr txBox="1"/>
          <p:nvPr/>
        </p:nvSpPr>
        <p:spPr>
          <a:xfrm flipH="1">
            <a:off x="1346681" y="460059"/>
            <a:ext cx="3753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Metric: Mental demand</a:t>
            </a:r>
            <a:endParaRPr lang="hr-HR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E975F4-C30C-5379-041A-9A95D422108C}"/>
              </a:ext>
            </a:extLst>
          </p:cNvPr>
          <p:cNvSpPr txBox="1"/>
          <p:nvPr/>
        </p:nvSpPr>
        <p:spPr>
          <a:xfrm>
            <a:off x="125645" y="4810886"/>
            <a:ext cx="6241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 hoc analysis with Wilcoxon signed-rank tests and Bonferroni correction applied (p set to 0.0083) did reveal actual significant difference. 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10409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7D6EE-0419-C32B-70F5-930FE15F8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002" y="304575"/>
            <a:ext cx="10571998" cy="970450"/>
          </a:xfrm>
        </p:spPr>
        <p:txBody>
          <a:bodyPr/>
          <a:lstStyle/>
          <a:p>
            <a:r>
              <a:rPr lang="en-US" dirty="0"/>
              <a:t>Conclusion </a:t>
            </a:r>
            <a:endParaRPr lang="hr-H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49328-D39A-27D7-98DF-06F068B5C59A}"/>
              </a:ext>
            </a:extLst>
          </p:cNvPr>
          <p:cNvSpPr txBox="1"/>
          <p:nvPr/>
        </p:nvSpPr>
        <p:spPr>
          <a:xfrm>
            <a:off x="123038" y="2768366"/>
            <a:ext cx="119459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general: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Statistical tests show that there is a significant difference in words per minute and error rate depending on what keyboard layout and input method participant uses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 shows that there is significant difference between words per minute mean when comparing usage of different keyboard layouts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 show that there is significant difference between total error rate mean when comparing usage of different input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Freidman’s test shows significant difference in perceived effort, frustration and mental demand between all participants, but Wilcoxon signed-rank test shows no actual significant difference for frustration among users     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535187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44FE1F-44BB-3ECF-F312-B298FBD48F5C}"/>
              </a:ext>
            </a:extLst>
          </p:cNvPr>
          <p:cNvSpPr txBox="1"/>
          <p:nvPr/>
        </p:nvSpPr>
        <p:spPr>
          <a:xfrm>
            <a:off x="4514283" y="352338"/>
            <a:ext cx="31634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Thank you!</a:t>
            </a:r>
            <a:endParaRPr lang="hr-H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21D606-FBD6-CDFB-5E28-A9A413C4BB66}"/>
              </a:ext>
            </a:extLst>
          </p:cNvPr>
          <p:cNvSpPr txBox="1"/>
          <p:nvPr/>
        </p:nvSpPr>
        <p:spPr>
          <a:xfrm>
            <a:off x="3416764" y="2987880"/>
            <a:ext cx="53584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Questions ?</a:t>
            </a:r>
            <a:endParaRPr lang="hr-HR" sz="3600" dirty="0"/>
          </a:p>
        </p:txBody>
      </p:sp>
    </p:spTree>
    <p:extLst>
      <p:ext uri="{BB962C8B-B14F-4D97-AF65-F5344CB8AC3E}">
        <p14:creationId xmlns:p14="http://schemas.microsoft.com/office/powerpoint/2010/main" val="3089452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FA78E-B1E7-C4AD-B114-343AB5D64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inputs and keyboard layouts</a:t>
            </a:r>
            <a:endParaRPr lang="hr-H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B6431-2F19-F36F-8EEB-40E01EF6AD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Quadrant layout</a:t>
            </a:r>
            <a:endParaRPr lang="hr-HR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B5D175D2-56F6-52B1-71FF-295E0FF9D8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68119" y="5153710"/>
            <a:ext cx="5083073" cy="157783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223B62-D328-6842-A4F6-EE21C7E93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Qwerty layout</a:t>
            </a:r>
            <a:endParaRPr lang="hr-HR" dirty="0"/>
          </a:p>
        </p:txBody>
      </p:sp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5FDBD0ED-27B0-2473-9F57-CF2F00EE782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810000" y="2885834"/>
            <a:ext cx="5138687" cy="1611656"/>
          </a:xfr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E609317F-79D5-F2F2-D717-1EE71877F3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0390" y="2885834"/>
            <a:ext cx="4341608" cy="1935814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38131406-073A-D493-56C0-01617D3D18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0390" y="4956345"/>
            <a:ext cx="4341608" cy="17752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B78CBBE-88C8-86CE-ABB8-D980099F5106}"/>
              </a:ext>
            </a:extLst>
          </p:cNvPr>
          <p:cNvSpPr txBox="1"/>
          <p:nvPr/>
        </p:nvSpPr>
        <p:spPr>
          <a:xfrm>
            <a:off x="6694416" y="373753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  <a:endParaRPr lang="hr-H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B9DF9A-9773-0552-C280-EA271649D527}"/>
              </a:ext>
            </a:extLst>
          </p:cNvPr>
          <p:cNvSpPr txBox="1"/>
          <p:nvPr/>
        </p:nvSpPr>
        <p:spPr>
          <a:xfrm>
            <a:off x="516370" y="57579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endParaRPr lang="hr-H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790FB0A-CBB1-9EAB-B62D-FF90FD7DD331}"/>
              </a:ext>
            </a:extLst>
          </p:cNvPr>
          <p:cNvSpPr txBox="1"/>
          <p:nvPr/>
        </p:nvSpPr>
        <p:spPr>
          <a:xfrm>
            <a:off x="516370" y="355286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  <a:endParaRPr lang="hr-H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BDB18C-9CE0-17B4-A9A3-E3FD46B87703}"/>
              </a:ext>
            </a:extLst>
          </p:cNvPr>
          <p:cNvSpPr txBox="1"/>
          <p:nvPr/>
        </p:nvSpPr>
        <p:spPr>
          <a:xfrm>
            <a:off x="6694416" y="571283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endParaRPr lang="hr-H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0A4AD7-CBA0-4301-0DAB-54DECD239BA4}"/>
              </a:ext>
            </a:extLst>
          </p:cNvPr>
          <p:cNvSpPr txBox="1"/>
          <p:nvPr/>
        </p:nvSpPr>
        <p:spPr>
          <a:xfrm>
            <a:off x="4674821" y="1863208"/>
            <a:ext cx="3025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(1)Left-right, (2)Free roam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630055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D6C05-3435-D320-67B7-F52739057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in action</a:t>
            </a:r>
            <a:endParaRPr lang="hr-H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DB7180-9822-31D6-C8B7-B76765BDEB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QWERTY + Free roam</a:t>
            </a:r>
            <a:endParaRPr lang="hr-HR" dirty="0"/>
          </a:p>
        </p:txBody>
      </p:sp>
      <p:pic>
        <p:nvPicPr>
          <p:cNvPr id="7" name="demo1_new">
            <a:hlinkClick r:id="" action="ppaction://media"/>
            <a:extLst>
              <a:ext uri="{FF2B5EF4-FFF2-40B4-BE49-F238E27FC236}">
                <a16:creationId xmlns:a16="http://schemas.microsoft.com/office/drawing/2014/main" id="{A6D52B93-7065-5A0B-9B1B-76EA26520666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4388" y="2846388"/>
            <a:ext cx="5189537" cy="291941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F1174-DD55-2494-3F5D-AA61C67206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Quadrant + Left-right</a:t>
            </a:r>
            <a:endParaRPr lang="hr-HR" dirty="0"/>
          </a:p>
        </p:txBody>
      </p:sp>
      <p:pic>
        <p:nvPicPr>
          <p:cNvPr id="8" name="demo2_new">
            <a:hlinkClick r:id="" action="ppaction://media"/>
            <a:extLst>
              <a:ext uri="{FF2B5EF4-FFF2-40B4-BE49-F238E27FC236}">
                <a16:creationId xmlns:a16="http://schemas.microsoft.com/office/drawing/2014/main" id="{C8291B21-91F5-9E0C-A1F3-42EE03A43F13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88075" y="2844800"/>
            <a:ext cx="5194300" cy="2922588"/>
          </a:xfrm>
        </p:spPr>
      </p:pic>
    </p:spTree>
    <p:extLst>
      <p:ext uri="{BB962C8B-B14F-4D97-AF65-F5344CB8AC3E}">
        <p14:creationId xmlns:p14="http://schemas.microsoft.com/office/powerpoint/2010/main" val="1828735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2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4754E-6627-A3D7-7A41-115EB70AA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104" y="1261076"/>
            <a:ext cx="4757803" cy="713241"/>
          </a:xfrm>
        </p:spPr>
        <p:txBody>
          <a:bodyPr/>
          <a:lstStyle/>
          <a:p>
            <a:r>
              <a:rPr lang="en-US" dirty="0"/>
              <a:t>Test: step by step </a:t>
            </a:r>
            <a:endParaRPr lang="hr-H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F6FD6-AF6E-1AF0-54A4-7A88F175D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4370" y="2288302"/>
            <a:ext cx="3391639" cy="1252445"/>
          </a:xfrm>
        </p:spPr>
        <p:txBody>
          <a:bodyPr/>
          <a:lstStyle/>
          <a:p>
            <a:r>
              <a:rPr lang="en-US" dirty="0"/>
              <a:t>Two dependent variables: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WPM (words per minute)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TER (total error rate)</a:t>
            </a:r>
            <a:endParaRPr lang="hr-H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A622F1-EEF4-B190-9710-CDBBE08AB4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48088" y="276113"/>
            <a:ext cx="4697835" cy="63595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Test rules and steps: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Test participant gets a brief presentation of two ways of input and some guidelines of how to use every keyboard.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Camera is than calibrated to work for specific subject (angle, lighting, position). 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Test is initiated 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Test subject is required to enter 3 sentences (each containing 3 words) per test. Sentence pool is 40. 3 test sentences are randomly selected.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Repeat step 3. and 4. until all four tests are done (12 phrases have been written).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Word correction is optional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Test duration (all four tests) averages around 1 hour and 30 minutes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Counterbalancing is done with Latin square (4x4)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Rest between tests is optional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 tests need to be done in ‘one sitting’ to provide most accurate results   </a:t>
            </a:r>
          </a:p>
          <a:p>
            <a:endParaRPr lang="hr-H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503E77-A0DF-4A45-FCDB-0CDF23A3FDDE}"/>
              </a:ext>
            </a:extLst>
          </p:cNvPr>
          <p:cNvSpPr txBox="1"/>
          <p:nvPr/>
        </p:nvSpPr>
        <p:spPr>
          <a:xfrm>
            <a:off x="637873" y="4360595"/>
            <a:ext cx="6224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Participant testing, metrics and phrase generating was  done using </a:t>
            </a:r>
            <a:r>
              <a:rPr lang="en-US" dirty="0" err="1"/>
              <a:t>TextTest</a:t>
            </a:r>
            <a:r>
              <a:rPr lang="en-US" dirty="0"/>
              <a:t> application.</a:t>
            </a:r>
            <a:endParaRPr lang="hr-H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839654-D181-A0E9-659E-6D78B9EF6DD6}"/>
              </a:ext>
            </a:extLst>
          </p:cNvPr>
          <p:cNvSpPr txBox="1"/>
          <p:nvPr/>
        </p:nvSpPr>
        <p:spPr>
          <a:xfrm>
            <a:off x="637872" y="5557693"/>
            <a:ext cx="6224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 participants: age between 17 and 24 (13 M , 1 F).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534822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9005B8F-BB72-D4E0-3C64-3FB93F1B2A94}"/>
              </a:ext>
            </a:extLst>
          </p:cNvPr>
          <p:cNvSpPr txBox="1">
            <a:spLocks/>
          </p:cNvSpPr>
          <p:nvPr/>
        </p:nvSpPr>
        <p:spPr>
          <a:xfrm>
            <a:off x="2105261" y="2975023"/>
            <a:ext cx="3930740" cy="713241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Q</a:t>
            </a:r>
            <a:r>
              <a:rPr lang="hr-HR" dirty="0"/>
              <a:t>uestionnaire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68BDDF2-12B1-C836-C877-432DA3211CA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43413" y="1980742"/>
            <a:ext cx="4983061" cy="3415043"/>
          </a:xfrm>
        </p:spPr>
        <p:txBody>
          <a:bodyPr/>
          <a:lstStyle/>
          <a:p>
            <a:r>
              <a:rPr lang="en-US" dirty="0"/>
              <a:t>NASA Task Load Index (NASA-TLX):</a:t>
            </a:r>
          </a:p>
          <a:p>
            <a:r>
              <a:rPr lang="en-US" dirty="0"/>
              <a:t>• a widely-used, subjective, multidimensional assessment tool that rates perceived workload to assess a task, system, or team's effectiveness or other aspects of performance. </a:t>
            </a:r>
          </a:p>
          <a:p>
            <a:r>
              <a:rPr lang="en-US" dirty="0"/>
              <a:t>• 5 factors: mental and physical demand, performance, effort and frustration (no rating of temporal demand) </a:t>
            </a:r>
          </a:p>
          <a:p>
            <a:r>
              <a:rPr lang="en-US" dirty="0"/>
              <a:t>• Raw TLX</a:t>
            </a:r>
            <a:endParaRPr lang="hr-HR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AE5B9D6-2948-2C6E-D185-DBB8435AA5D0}"/>
              </a:ext>
            </a:extLst>
          </p:cNvPr>
          <p:cNvSpPr txBox="1">
            <a:spLocks/>
          </p:cNvSpPr>
          <p:nvPr/>
        </p:nvSpPr>
        <p:spPr>
          <a:xfrm>
            <a:off x="995803" y="5395785"/>
            <a:ext cx="5891636" cy="71324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DBDEE1"/>
                </a:solidFill>
                <a:latin typeface="gg sans"/>
              </a:rPr>
              <a:t>After the completion of all the test participants were asked to complete a post-study questionnaire.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127839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66D42-07F2-3017-31BA-E400104A2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Test: how does it look?</a:t>
            </a:r>
            <a:endParaRPr lang="hr-HR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944FB18-C755-FDB4-B618-F284C297B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6" y="2260730"/>
            <a:ext cx="7012169" cy="2167501"/>
          </a:xfrm>
          <a:prstGeom prst="rect">
            <a:avLst/>
          </a:prstGeom>
        </p:spPr>
      </p:pic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04A02310-FB60-FA78-C905-3BC6CB042912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7099392" y="3344480"/>
            <a:ext cx="815176" cy="56089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8E858888-20FA-E6E0-3A53-9921565F7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4568" y="2190870"/>
            <a:ext cx="4097655" cy="3429000"/>
          </a:xfrm>
          <a:prstGeom prst="rect">
            <a:avLst/>
          </a:prstGeom>
        </p:spPr>
      </p:pic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FF39FEB-0445-DE1B-DF81-413884105620}"/>
              </a:ext>
            </a:extLst>
          </p:cNvPr>
          <p:cNvCxnSpPr>
            <a:cxnSpLocks/>
            <a:endCxn id="16" idx="0"/>
          </p:cNvCxnSpPr>
          <p:nvPr/>
        </p:nvCxnSpPr>
        <p:spPr>
          <a:xfrm rot="10800000" flipV="1">
            <a:off x="6121480" y="4963460"/>
            <a:ext cx="1793092" cy="11425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ACDBD815-B28A-14B5-0E15-EFB60991A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736" y="6106012"/>
            <a:ext cx="11781487" cy="6096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F97D236-9E92-5AFA-F8B7-E5DD9ED142EA}"/>
              </a:ext>
            </a:extLst>
          </p:cNvPr>
          <p:cNvSpPr txBox="1"/>
          <p:nvPr/>
        </p:nvSpPr>
        <p:spPr>
          <a:xfrm>
            <a:off x="5757616" y="576088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</a:t>
            </a:r>
            <a:endParaRPr lang="hr-HR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3DC10D-3E7B-E278-958B-FA41F74045FF}"/>
              </a:ext>
            </a:extLst>
          </p:cNvPr>
          <p:cNvSpPr txBox="1"/>
          <p:nvPr/>
        </p:nvSpPr>
        <p:spPr>
          <a:xfrm>
            <a:off x="9806942" y="1852379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</a:t>
            </a:r>
            <a:endParaRPr lang="hr-HR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5C88EE-3B6E-EAE2-002A-7304F6357B28}"/>
              </a:ext>
            </a:extLst>
          </p:cNvPr>
          <p:cNvSpPr txBox="1"/>
          <p:nvPr/>
        </p:nvSpPr>
        <p:spPr>
          <a:xfrm>
            <a:off x="3286484" y="1911756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</a:t>
            </a:r>
            <a:endParaRPr lang="hr-HR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074B9D-20EE-1E31-22D2-503715943C44}"/>
              </a:ext>
            </a:extLst>
          </p:cNvPr>
          <p:cNvSpPr txBox="1"/>
          <p:nvPr/>
        </p:nvSpPr>
        <p:spPr>
          <a:xfrm>
            <a:off x="442896" y="4528457"/>
            <a:ext cx="44181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Writing sentences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End of test (after ESC is pressed)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Analise the graph using </a:t>
            </a:r>
            <a:r>
              <a:rPr lang="en-US" dirty="0" err="1"/>
              <a:t>TextTest</a:t>
            </a:r>
            <a:r>
              <a:rPr lang="en-US" dirty="0"/>
              <a:t> and output a csv file (each test forms new csv file)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116970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4BB24-687B-9746-A896-8AB92EAC1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 Data Analysis: formatting the data</a:t>
            </a:r>
            <a:endParaRPr lang="hr-HR" dirty="0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69A9DC0D-7667-3383-BF32-407FB365415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19263" y="4081438"/>
            <a:ext cx="6179274" cy="1896726"/>
          </a:xfrm>
          <a:ln w="38100">
            <a:solidFill>
              <a:srgbClr val="25CABF"/>
            </a:solidFill>
          </a:ln>
        </p:spPr>
      </p:pic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49776074-982B-A921-3349-735AE9F1DF2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319992" y="2155253"/>
            <a:ext cx="4433857" cy="3852369"/>
          </a:xfrm>
          <a:ln w="38100">
            <a:solidFill>
              <a:srgbClr val="25CABF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6DF9429-CB23-AE4F-6F8D-A2C75C2345DA}"/>
              </a:ext>
            </a:extLst>
          </p:cNvPr>
          <p:cNvSpPr txBox="1"/>
          <p:nvPr/>
        </p:nvSpPr>
        <p:spPr>
          <a:xfrm>
            <a:off x="939567" y="2287449"/>
            <a:ext cx="48946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data is grouped by keyboard layout and input method and values of WPM and total error rate on the figure 2 represent the mean values for specific test (one value for each test and each subject) </a:t>
            </a:r>
            <a:endParaRPr lang="hr-H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2B0D2C-89FE-723F-799A-54FDFFD6206D}"/>
              </a:ext>
            </a:extLst>
          </p:cNvPr>
          <p:cNvSpPr txBox="1"/>
          <p:nvPr/>
        </p:nvSpPr>
        <p:spPr>
          <a:xfrm>
            <a:off x="8147757" y="6185393"/>
            <a:ext cx="2778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2: grouped data</a:t>
            </a:r>
            <a:endParaRPr lang="hr-H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E51EB9-FB22-B379-175E-EE86109851F1}"/>
              </a:ext>
            </a:extLst>
          </p:cNvPr>
          <p:cNvSpPr txBox="1"/>
          <p:nvPr/>
        </p:nvSpPr>
        <p:spPr>
          <a:xfrm>
            <a:off x="2017613" y="6226146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1: initial data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534769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04D01-8785-89C6-D84E-6AABBA119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Data Analysis: Graphs</a:t>
            </a:r>
            <a:endParaRPr lang="hr-HR" dirty="0"/>
          </a:p>
        </p:txBody>
      </p:sp>
      <p:pic>
        <p:nvPicPr>
          <p:cNvPr id="5" name="Content Placeholder 4" descr="A graph of blue and white bars&#10;&#10;Description automatically generated">
            <a:extLst>
              <a:ext uri="{FF2B5EF4-FFF2-40B4-BE49-F238E27FC236}">
                <a16:creationId xmlns:a16="http://schemas.microsoft.com/office/drawing/2014/main" id="{3BD6D497-1D3A-ED90-3949-2254F4EA7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579" y="2339870"/>
            <a:ext cx="4342653" cy="4422337"/>
          </a:xfrm>
        </p:spPr>
      </p:pic>
      <p:pic>
        <p:nvPicPr>
          <p:cNvPr id="7" name="Picture 6" descr="A graph of a number of blue bars&#10;&#10;Description automatically generated">
            <a:extLst>
              <a:ext uri="{FF2B5EF4-FFF2-40B4-BE49-F238E27FC236}">
                <a16:creationId xmlns:a16="http://schemas.microsoft.com/office/drawing/2014/main" id="{3EE043EE-FBE3-9E2E-9DFA-869B8771B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0768" y="2339870"/>
            <a:ext cx="4342653" cy="44284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2D1334-BC1C-E1E3-00A5-23B8B2EA3DFC}"/>
              </a:ext>
            </a:extLst>
          </p:cNvPr>
          <p:cNvSpPr txBox="1"/>
          <p:nvPr/>
        </p:nvSpPr>
        <p:spPr>
          <a:xfrm>
            <a:off x="9162054" y="1970538"/>
            <a:ext cx="2874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 words per minute</a:t>
            </a:r>
            <a:endParaRPr lang="hr-H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60BA39-CFD6-1F63-3D47-E6ECDF0CA9DB}"/>
              </a:ext>
            </a:extLst>
          </p:cNvPr>
          <p:cNvSpPr txBox="1"/>
          <p:nvPr/>
        </p:nvSpPr>
        <p:spPr>
          <a:xfrm>
            <a:off x="255844" y="1970538"/>
            <a:ext cx="2575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Words per minute</a:t>
            </a:r>
            <a:endParaRPr lang="hr-HR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189F022-5C7E-DF9B-5BFE-50AC3C60315D}"/>
              </a:ext>
            </a:extLst>
          </p:cNvPr>
          <p:cNvSpPr/>
          <p:nvPr/>
        </p:nvSpPr>
        <p:spPr>
          <a:xfrm>
            <a:off x="4641232" y="4478694"/>
            <a:ext cx="2909536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585466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751</TotalTime>
  <Words>1835</Words>
  <Application>Microsoft Office PowerPoint</Application>
  <PresentationFormat>Widescreen</PresentationFormat>
  <Paragraphs>260</Paragraphs>
  <Slides>24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Arial</vt:lpstr>
      <vt:lpstr>Century Gothic</vt:lpstr>
      <vt:lpstr>gg sans</vt:lpstr>
      <vt:lpstr>Wingdings</vt:lpstr>
      <vt:lpstr>Wingdings 2</vt:lpstr>
      <vt:lpstr>Quotable</vt:lpstr>
      <vt:lpstr>Human Computer Interaction </vt:lpstr>
      <vt:lpstr>Application look and how it works</vt:lpstr>
      <vt:lpstr>Different inputs and keyboard layouts</vt:lpstr>
      <vt:lpstr>App in action</vt:lpstr>
      <vt:lpstr>Test: step by step </vt:lpstr>
      <vt:lpstr>PowerPoint Presentation</vt:lpstr>
      <vt:lpstr>Test: how does it look?</vt:lpstr>
      <vt:lpstr>Test Data Analysis: formatting the data</vt:lpstr>
      <vt:lpstr>Test Data Analysis: Graphs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 Data Analysis: Test results</vt:lpstr>
      <vt:lpstr>Questionnaire: Data, visualization and test results </vt:lpstr>
      <vt:lpstr>PowerPoint Presentation</vt:lpstr>
      <vt:lpstr>PowerPoint Presentation</vt:lpstr>
      <vt:lpstr>Questionnaire test results </vt:lpstr>
      <vt:lpstr>PowerPoint Presentation</vt:lpstr>
      <vt:lpstr>PowerPoint Presentation</vt:lpstr>
      <vt:lpstr>PowerPoint Presentation</vt:lpstr>
      <vt:lpstr>Conclusion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Computer Interaction </dc:title>
  <dc:creator>Filip Jovanović</dc:creator>
  <cp:lastModifiedBy>Filip Jovanović</cp:lastModifiedBy>
  <cp:revision>14</cp:revision>
  <dcterms:created xsi:type="dcterms:W3CDTF">2024-01-30T17:09:52Z</dcterms:created>
  <dcterms:modified xsi:type="dcterms:W3CDTF">2024-02-01T16:48:05Z</dcterms:modified>
</cp:coreProperties>
</file>

<file path=docProps/thumbnail.jpeg>
</file>